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64" autoAdjust="0"/>
    <p:restoredTop sz="29770" autoAdjust="0"/>
  </p:normalViewPr>
  <p:slideViewPr>
    <p:cSldViewPr snapToGrid="0"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65F5D-5121-4CAD-B8E5-A9A41C08A4F6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4179D-1F2E-4DBE-826B-0852F6983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4179D-1F2E-4DBE-826B-0852F698336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EEBA2F-1030-4D4E-A408-F7729DA4BDA8}" type="datetimeFigureOut">
              <a:rPr lang="ru-RU" smtClean="0"/>
              <a:pPr/>
              <a:t>26.12.2011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646B79-5C0D-4DCB-A42C-8562A5F08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Решение треугольников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19885" y="5884786"/>
            <a:ext cx="6172200" cy="857256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Работу подготовила ученица 11Б класса</a:t>
            </a:r>
          </a:p>
          <a:p>
            <a:pPr algn="r"/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Шамаева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Зульфия</a:t>
            </a:r>
            <a:endParaRPr lang="ru-RU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9144000" cy="5000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СОШ №5 – «Школа здоровья и развития» г. Радужный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3434"/>
            <a:ext cx="7467600" cy="69476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Решение треугольника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7353328" cy="487375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Решение треугольника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– нахождение его  элементов по трём данным элементам, определяющим треугольник</a:t>
            </a:r>
            <a:endParaRPr lang="ru-RU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92124"/>
            <a:ext cx="7467600" cy="54535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Квадрат медианы АМ треугольника АВС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выражается формулой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smtClean="0"/>
              <a:t>                        </a:t>
            </a:r>
          </a:p>
          <a:p>
            <a:pPr>
              <a:buNone/>
            </a:pPr>
            <a:r>
              <a:rPr lang="ru-RU" b="1" i="1" dirty="0" smtClean="0"/>
              <a:t>   </a:t>
            </a:r>
          </a:p>
          <a:p>
            <a:pPr>
              <a:buNone/>
            </a:pPr>
            <a:endParaRPr lang="ru-RU" b="1" i="1" u="sng" dirty="0" smtClean="0"/>
          </a:p>
          <a:p>
            <a:pPr>
              <a:buNone/>
            </a:pPr>
            <a:endParaRPr lang="ru-RU" sz="2600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Дано: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АВ; АС; СВ;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 AM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Доказать: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Доказательство: </a:t>
            </a:r>
          </a:p>
        </p:txBody>
      </p:sp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4620" y="4329268"/>
            <a:ext cx="3124200" cy="723900"/>
          </a:xfrm>
          <a:prstGeom prst="rect">
            <a:avLst/>
          </a:prstGeom>
          <a:noFill/>
        </p:spPr>
      </p:pic>
      <p:pic>
        <p:nvPicPr>
          <p:cNvPr id="6178" name="Picture 3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0464" y="1463503"/>
            <a:ext cx="3409950" cy="7905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Заголовок 37"/>
          <p:cNvSpPr>
            <a:spLocks noGrp="1"/>
          </p:cNvSpPr>
          <p:nvPr>
            <p:ph type="title"/>
          </p:nvPr>
        </p:nvSpPr>
        <p:spPr>
          <a:xfrm>
            <a:off x="838200" y="319462"/>
            <a:ext cx="7467600" cy="61286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Теорема о медиане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4453467" y="3007659"/>
            <a:ext cx="3556350" cy="3092021"/>
            <a:chOff x="4572000" y="3617259"/>
            <a:chExt cx="3556350" cy="3092021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4572000" y="3617259"/>
              <a:ext cx="3556350" cy="3092021"/>
              <a:chOff x="4938994" y="2967335"/>
              <a:chExt cx="3556350" cy="3092021"/>
            </a:xfrm>
          </p:grpSpPr>
          <p:sp>
            <p:nvSpPr>
              <p:cNvPr id="40" name="Равнобедренный треугольник 39"/>
              <p:cNvSpPr/>
              <p:nvPr/>
            </p:nvSpPr>
            <p:spPr>
              <a:xfrm>
                <a:off x="5286380" y="3429000"/>
                <a:ext cx="2928958" cy="2214578"/>
              </a:xfrm>
              <a:prstGeom prst="triangle">
                <a:avLst>
                  <a:gd name="adj" fmla="val 823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1" name="Прямая соединительная линия 40"/>
              <p:cNvCxnSpPr>
                <a:stCxn id="40" idx="0"/>
              </p:cNvCxnSpPr>
              <p:nvPr/>
            </p:nvCxnSpPr>
            <p:spPr>
              <a:xfrm rot="16200000" flipH="1" flipV="1">
                <a:off x="6143717" y="4095409"/>
                <a:ext cx="2220279" cy="88745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Прямоугольник 41"/>
              <p:cNvSpPr/>
              <p:nvPr/>
            </p:nvSpPr>
            <p:spPr>
              <a:xfrm>
                <a:off x="4938994" y="5589225"/>
                <a:ext cx="418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B</a:t>
                </a:r>
                <a:endParaRPr lang="ru-RU" dirty="0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7538758" y="2967335"/>
                <a:ext cx="418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А</a:t>
                </a:r>
                <a:endParaRPr lang="ru-RU" dirty="0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8076640" y="5562331"/>
                <a:ext cx="418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С</a:t>
                </a:r>
                <a:endParaRPr lang="ru-RU" dirty="0"/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612405" y="5597691"/>
                <a:ext cx="474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М</a:t>
                </a:r>
                <a:endParaRPr lang="ru-RU" dirty="0"/>
              </a:p>
            </p:txBody>
          </p:sp>
        </p:grp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5680474" y="6299599"/>
              <a:ext cx="111916" cy="476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7159230" y="6299600"/>
              <a:ext cx="111916" cy="476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4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40"/>
                            </p:stCondLst>
                            <p:childTnLst>
                              <p:par>
                                <p:cTn id="2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4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40"/>
                            </p:stCondLst>
                            <p:childTnLst>
                              <p:par>
                                <p:cTn id="3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4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40"/>
                            </p:stCondLst>
                            <p:childTnLst>
                              <p:par>
                                <p:cTn id="4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9976" y="857232"/>
            <a:ext cx="8507506" cy="4889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Сумма квадратов диагоналей параллелограмма равна сумме квадратов его сторон</a:t>
            </a:r>
          </a:p>
          <a:p>
            <a:pPr algn="just">
              <a:buNone/>
            </a:pPr>
            <a:endParaRPr lang="ru-RU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Дано: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ABCD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– параллелограмм;</a:t>
            </a:r>
          </a:p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АС,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BD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– диагонали</a:t>
            </a:r>
          </a:p>
          <a:p>
            <a:pPr algn="just">
              <a:buNone/>
            </a:pPr>
            <a:endParaRPr lang="ru-RU" b="1" i="1" dirty="0" smtClean="0"/>
          </a:p>
          <a:p>
            <a:pPr algn="just"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Доказать: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АС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BD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AB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AD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CD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BC</a:t>
            </a:r>
            <a:r>
              <a:rPr lang="en-US" b="1" i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b="1" i="1" u="sng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                               </a:t>
            </a:r>
          </a:p>
          <a:p>
            <a:pPr algn="just">
              <a:buNone/>
            </a:pPr>
            <a:endParaRPr lang="ru-RU" b="1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Доказательство:</a:t>
            </a:r>
            <a:endParaRPr lang="ru-RU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750110" y="4260518"/>
            <a:ext cx="3685083" cy="2433900"/>
            <a:chOff x="3845943" y="4424100"/>
            <a:chExt cx="3685083" cy="2433900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3845943" y="4424100"/>
              <a:ext cx="3685083" cy="2433900"/>
              <a:chOff x="4159708" y="4171679"/>
              <a:chExt cx="3685083" cy="2433900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4572000" y="4572008"/>
                <a:ext cx="2857520" cy="1785950"/>
                <a:chOff x="4572000" y="4572008"/>
                <a:chExt cx="2857520" cy="1785950"/>
              </a:xfrm>
            </p:grpSpPr>
            <p:sp>
              <p:nvSpPr>
                <p:cNvPr id="5" name="Параллелограмм 4"/>
                <p:cNvSpPr/>
                <p:nvPr/>
              </p:nvSpPr>
              <p:spPr>
                <a:xfrm>
                  <a:off x="4572000" y="4572008"/>
                  <a:ext cx="2857520" cy="1785950"/>
                </a:xfrm>
                <a:prstGeom prst="parallelogram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 smtClean="0"/>
                </a:p>
                <a:p>
                  <a:pPr algn="ctr"/>
                  <a:endParaRPr lang="ru-RU" dirty="0" smtClean="0"/>
                </a:p>
              </p:txBody>
            </p: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 rot="10800000" flipV="1">
                  <a:off x="4572000" y="4572008"/>
                  <a:ext cx="2857520" cy="178595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rot="10800000">
                  <a:off x="5019677" y="4574384"/>
                  <a:ext cx="1969292" cy="1781173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Прямоугольник 11"/>
              <p:cNvSpPr/>
              <p:nvPr/>
            </p:nvSpPr>
            <p:spPr>
              <a:xfrm>
                <a:off x="6986817" y="6143914"/>
                <a:ext cx="4411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D</a:t>
                </a:r>
                <a:endParaRPr lang="ru-RU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7426087" y="4171679"/>
                <a:ext cx="418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C</a:t>
                </a: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4159708" y="6143644"/>
                <a:ext cx="412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А</a:t>
                </a:r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4696947" y="4180357"/>
                <a:ext cx="4187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E8637">
                        <a:lumMod val="50000"/>
                      </a:srgbClr>
                    </a:solidFill>
                  </a:rPr>
                  <a:t>B</a:t>
                </a:r>
                <a:endParaRPr lang="ru-RU" dirty="0"/>
              </a:p>
            </p:txBody>
          </p:sp>
        </p:grpSp>
        <p:sp>
          <p:nvSpPr>
            <p:cNvPr id="24" name="Прямоугольник 23"/>
            <p:cNvSpPr/>
            <p:nvPr/>
          </p:nvSpPr>
          <p:spPr>
            <a:xfrm>
              <a:off x="5507641" y="5256408"/>
              <a:ext cx="441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O</a:t>
              </a:r>
              <a:endParaRPr lang="ru-RU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516070" y="169439"/>
            <a:ext cx="7890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Свойство диагоналей параллелограмма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20"/>
                            </p:stCondLst>
                            <p:childTnLst>
                              <p:par>
                                <p:cTn id="1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20"/>
                            </p:stCondLst>
                            <p:childTnLst>
                              <p:par>
                                <p:cTn id="1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2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20"/>
                            </p:stCondLst>
                            <p:childTnLst>
                              <p:par>
                                <p:cTn id="2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720"/>
                            </p:stCondLst>
                            <p:childTnLst>
                              <p:par>
                                <p:cTn id="3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20"/>
                            </p:stCondLst>
                            <p:childTnLst>
                              <p:par>
                                <p:cTn id="4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39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Теорема о биссектрисе треугольника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8918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Биссектриса треугольника делит его сторону на части, пропорциональные двум другим сторонам. </a:t>
            </a:r>
          </a:p>
          <a:p>
            <a:pPr algn="just">
              <a:buNone/>
            </a:pPr>
            <a:endParaRPr lang="ru-RU" b="1" i="1" dirty="0" smtClean="0"/>
          </a:p>
          <a:p>
            <a:pPr algn="just"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Дано: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ABC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– треугольник;</a:t>
            </a:r>
          </a:p>
          <a:p>
            <a:pPr algn="just">
              <a:buNone/>
            </a:pP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AD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– биссектриса.</a:t>
            </a:r>
          </a:p>
          <a:p>
            <a:pPr algn="just">
              <a:buNone/>
            </a:pP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44000" algn="just">
              <a:spcBef>
                <a:spcPts val="0"/>
              </a:spcBef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Доказать:</a:t>
            </a:r>
          </a:p>
          <a:p>
            <a:pPr marL="144000" algn="just">
              <a:spcBef>
                <a:spcPts val="0"/>
              </a:spcBef>
              <a:buNone/>
            </a:pP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44000" algn="just">
              <a:spcBef>
                <a:spcPts val="0"/>
              </a:spcBef>
              <a:buNone/>
            </a:pP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44000" algn="just">
              <a:spcBef>
                <a:spcPts val="0"/>
              </a:spcBef>
              <a:buNone/>
            </a:pPr>
            <a:endParaRPr lang="en-US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44000" algn="just">
              <a:spcBef>
                <a:spcPts val="0"/>
              </a:spcBef>
              <a:buNone/>
            </a:pPr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Доказательство:</a:t>
            </a:r>
          </a:p>
          <a:p>
            <a:pPr algn="just">
              <a:buNone/>
            </a:pPr>
            <a:endParaRPr lang="ru-RU" b="1" i="1" dirty="0" smtClean="0"/>
          </a:p>
          <a:p>
            <a:pPr algn="just">
              <a:buNone/>
            </a:pPr>
            <a:endParaRPr lang="ru-RU" b="1" i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8507" y="4366379"/>
            <a:ext cx="1461822" cy="857309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938994" y="2644605"/>
            <a:ext cx="3556350" cy="3083555"/>
            <a:chOff x="4938994" y="2967335"/>
            <a:chExt cx="3556350" cy="3083555"/>
          </a:xfrm>
        </p:grpSpPr>
        <p:sp>
          <p:nvSpPr>
            <p:cNvPr id="4" name="Равнобедренный треугольник 3"/>
            <p:cNvSpPr/>
            <p:nvPr/>
          </p:nvSpPr>
          <p:spPr>
            <a:xfrm>
              <a:off x="5286380" y="3429000"/>
              <a:ext cx="2928958" cy="2214578"/>
            </a:xfrm>
            <a:prstGeom prst="triangle">
              <a:avLst>
                <a:gd name="adj" fmla="val 82323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>
              <a:stCxn id="4" idx="0"/>
            </p:cNvCxnSpPr>
            <p:nvPr/>
          </p:nvCxnSpPr>
          <p:spPr>
            <a:xfrm rot="16200000" flipH="1" flipV="1">
              <a:off x="6222198" y="4163413"/>
              <a:ext cx="2209801" cy="7409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4938994" y="5589225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B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538758" y="2967335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А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076640" y="5562331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С</a:t>
              </a:r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714005" y="5589224"/>
              <a:ext cx="441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D</a:t>
              </a:r>
              <a:endParaRPr lang="ru-RU" dirty="0"/>
            </a:p>
          </p:txBody>
        </p:sp>
        <p:sp>
          <p:nvSpPr>
            <p:cNvPr id="17" name="Дуга 16"/>
            <p:cNvSpPr/>
            <p:nvPr/>
          </p:nvSpPr>
          <p:spPr>
            <a:xfrm rot="12122317">
              <a:off x="7002261" y="3846134"/>
              <a:ext cx="794980" cy="359862"/>
            </a:xfrm>
            <a:prstGeom prst="arc">
              <a:avLst>
                <a:gd name="adj1" fmla="val 14360005"/>
                <a:gd name="adj2" fmla="val 2035701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rot="10451311">
              <a:off x="7382614" y="3829166"/>
              <a:ext cx="708974" cy="403176"/>
            </a:xfrm>
            <a:prstGeom prst="arc">
              <a:avLst>
                <a:gd name="adj1" fmla="val 14360005"/>
                <a:gd name="adj2" fmla="val 2035701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80"/>
                            </p:stCondLst>
                            <p:childTnLst>
                              <p:par>
                                <p:cTn id="1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8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80"/>
                            </p:stCondLst>
                            <p:childTnLst>
                              <p:par>
                                <p:cTn id="2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8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28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11661" y="992124"/>
            <a:ext cx="8320677" cy="4873752"/>
          </a:xfrm>
        </p:spPr>
        <p:txBody>
          <a:bodyPr tIns="0" anchor="t"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В треугольнике АВС со сторонами АВ =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BC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a,    CA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b 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и биссектрисой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AD 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имеют место равенства:</a:t>
            </a:r>
          </a:p>
          <a:p>
            <a:pPr algn="just"/>
            <a:endParaRPr lang="ru-RU" sz="2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b="1" i="1" dirty="0" smtClean="0"/>
          </a:p>
          <a:p>
            <a:pPr algn="just">
              <a:buNone/>
            </a:pPr>
            <a:endParaRPr lang="ru-RU" sz="2600" b="1" i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Дано: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АВ =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BC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a, CA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algn="just">
              <a:buNone/>
            </a:pP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AD</a:t>
            </a:r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 – биссектриса</a:t>
            </a:r>
          </a:p>
          <a:p>
            <a:pPr algn="just">
              <a:buNone/>
            </a:pP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Доказать:</a:t>
            </a:r>
          </a:p>
          <a:p>
            <a:pPr algn="just">
              <a:buNone/>
            </a:pP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Доказательство:</a:t>
            </a:r>
            <a:r>
              <a:rPr lang="en-US" sz="2600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</a:t>
            </a:r>
            <a:r>
              <a:rPr lang="en-US" sz="2600" b="1" i="1" u="sng" dirty="0" smtClean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  <a:endParaRPr lang="ru-RU" sz="2600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2306796" y="2334223"/>
            <a:ext cx="3846278" cy="2597431"/>
            <a:chOff x="2277299" y="2304726"/>
            <a:chExt cx="3846278" cy="2597431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89480" y="2304726"/>
              <a:ext cx="3634097" cy="8468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77299" y="4154714"/>
              <a:ext cx="3184312" cy="747443"/>
            </a:xfrm>
            <a:prstGeom prst="rect">
              <a:avLst/>
            </a:prstGeom>
            <a:no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4572000" y="3617259"/>
            <a:ext cx="3556350" cy="3083555"/>
            <a:chOff x="4938994" y="2967335"/>
            <a:chExt cx="3556350" cy="3083555"/>
          </a:xfrm>
        </p:grpSpPr>
        <p:sp>
          <p:nvSpPr>
            <p:cNvPr id="21" name="Равнобедренный треугольник 20"/>
            <p:cNvSpPr/>
            <p:nvPr/>
          </p:nvSpPr>
          <p:spPr>
            <a:xfrm>
              <a:off x="5286380" y="3429000"/>
              <a:ext cx="2928958" cy="2214578"/>
            </a:xfrm>
            <a:prstGeom prst="triangle">
              <a:avLst>
                <a:gd name="adj" fmla="val 82323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>
              <a:stCxn id="21" idx="0"/>
            </p:cNvCxnSpPr>
            <p:nvPr/>
          </p:nvCxnSpPr>
          <p:spPr>
            <a:xfrm rot="16200000" flipH="1" flipV="1">
              <a:off x="6222198" y="4163413"/>
              <a:ext cx="2209801" cy="74097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4938994" y="5589225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B</a:t>
              </a: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7538758" y="2967335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А</a:t>
              </a: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076640" y="5562331"/>
              <a:ext cx="418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С</a:t>
              </a: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714005" y="5589224"/>
              <a:ext cx="441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E8637">
                      <a:lumMod val="50000"/>
                    </a:srgbClr>
                  </a:solidFill>
                </a:rPr>
                <a:t>D</a:t>
              </a:r>
              <a:endParaRPr lang="ru-RU" dirty="0"/>
            </a:p>
          </p:txBody>
        </p:sp>
        <p:sp>
          <p:nvSpPr>
            <p:cNvPr id="27" name="Дуга 26"/>
            <p:cNvSpPr/>
            <p:nvPr/>
          </p:nvSpPr>
          <p:spPr>
            <a:xfrm rot="12122317">
              <a:off x="7002261" y="3846134"/>
              <a:ext cx="794980" cy="359862"/>
            </a:xfrm>
            <a:prstGeom prst="arc">
              <a:avLst>
                <a:gd name="adj1" fmla="val 14360005"/>
                <a:gd name="adj2" fmla="val 2035701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0451311">
              <a:off x="7382614" y="3829166"/>
              <a:ext cx="708974" cy="403176"/>
            </a:xfrm>
            <a:prstGeom prst="arc">
              <a:avLst>
                <a:gd name="adj1" fmla="val 14360005"/>
                <a:gd name="adj2" fmla="val 2035701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Заголовок 1"/>
          <p:cNvSpPr txBox="1">
            <a:spLocks/>
          </p:cNvSpPr>
          <p:nvPr/>
        </p:nvSpPr>
        <p:spPr>
          <a:xfrm>
            <a:off x="838200" y="202920"/>
            <a:ext cx="7467600" cy="58259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Следствие</a:t>
            </a:r>
            <a:endParaRPr kumimoji="0" lang="ru-RU" sz="3600" b="1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80"/>
                            </p:stCondLst>
                            <p:childTnLst>
                              <p:par>
                                <p:cTn id="1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80"/>
                            </p:stCondLst>
                            <p:childTnLst>
                              <p:par>
                                <p:cTn id="1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8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6696"/>
            <a:ext cx="7467600" cy="930941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651" y="1467465"/>
            <a:ext cx="7467600" cy="4873752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Использованная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литература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Учебник по геометрии. 10-11 классы. Авторы: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Л.С.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Атанасян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, В.Ф. Бутузов, С.Б. Кадомцев, Л.С.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Кисилева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, Э.Г. Позняк.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(страницы 195-198).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576</TotalTime>
  <Words>233</Words>
  <Application>Microsoft Office PowerPoint</Application>
  <PresentationFormat>Экран (4:3)</PresentationFormat>
  <Paragraphs>77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Решение треугольников</vt:lpstr>
      <vt:lpstr>Решение треугольника</vt:lpstr>
      <vt:lpstr>Теорема о медиане</vt:lpstr>
      <vt:lpstr>Слайд 4</vt:lpstr>
      <vt:lpstr>Теорема о биссектрисе треугольника</vt:lpstr>
      <vt:lpstr>Слайд 6</vt:lpstr>
      <vt:lpstr>  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треугольников</dc:title>
  <dc:creator>RWT</dc:creator>
  <cp:lastModifiedBy>User</cp:lastModifiedBy>
  <cp:revision>38</cp:revision>
  <dcterms:created xsi:type="dcterms:W3CDTF">2011-11-03T15:36:55Z</dcterms:created>
  <dcterms:modified xsi:type="dcterms:W3CDTF">2011-12-26T12:28:26Z</dcterms:modified>
</cp:coreProperties>
</file>